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5"/>
  </p:notesMasterIdLst>
  <p:handoutMasterIdLst>
    <p:handoutMasterId r:id="rId26"/>
  </p:handoutMasterIdLst>
  <p:sldIdLst>
    <p:sldId id="415" r:id="rId2"/>
    <p:sldId id="436" r:id="rId3"/>
    <p:sldId id="443" r:id="rId4"/>
    <p:sldId id="444" r:id="rId5"/>
    <p:sldId id="445" r:id="rId6"/>
    <p:sldId id="446" r:id="rId7"/>
    <p:sldId id="447" r:id="rId8"/>
    <p:sldId id="448" r:id="rId9"/>
    <p:sldId id="449" r:id="rId10"/>
    <p:sldId id="450" r:id="rId11"/>
    <p:sldId id="451" r:id="rId12"/>
    <p:sldId id="452" r:id="rId13"/>
    <p:sldId id="453" r:id="rId14"/>
    <p:sldId id="454" r:id="rId15"/>
    <p:sldId id="455" r:id="rId16"/>
    <p:sldId id="456" r:id="rId17"/>
    <p:sldId id="457" r:id="rId18"/>
    <p:sldId id="458" r:id="rId19"/>
    <p:sldId id="459" r:id="rId20"/>
    <p:sldId id="460" r:id="rId21"/>
    <p:sldId id="465" r:id="rId22"/>
    <p:sldId id="467" r:id="rId23"/>
    <p:sldId id="435" r:id="rId24"/>
  </p:sldIdLst>
  <p:sldSz cx="12192000" cy="6858000"/>
  <p:notesSz cx="6858000" cy="9144000"/>
  <p:embeddedFontLst>
    <p:embeddedFont>
      <p:font typeface="黑体" panose="02010609060101010101" pitchFamily="49" charset="-122"/>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79"/>
    <a:srgbClr val="217DD0"/>
    <a:srgbClr val="207CD0"/>
    <a:srgbClr val="227ED0"/>
    <a:srgbClr val="237ED0"/>
    <a:srgbClr val="FF5B4A"/>
    <a:srgbClr val="014694"/>
    <a:srgbClr val="54A0E0"/>
    <a:srgbClr val="267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82" d="100"/>
          <a:sy n="82" d="100"/>
        </p:scale>
        <p:origin x="8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2024/11/26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2024/11/26</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2024/11/26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alog">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side pag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crush"/>
      </p:transition>
    </mc:Choice>
    <mc:Fallback xmlns="">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advTm="5000"/>
    </mc:Choice>
    <mc:Fallback xmlns="">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Calibri" panose="020F0502020204030204" charset="0"/>
            </a:endParaRPr>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2024/11/26</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2024/11/26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2024/11/26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2024/11/26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2024/11/26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2024/11/26</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2024/11/26</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4.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tags" Target="../tags/tag5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15" name="矩形 2"/>
          <p:cNvSpPr/>
          <p:nvPr/>
        </p:nvSpPr>
        <p:spPr>
          <a:xfrm>
            <a:off x="2306955" y="1556385"/>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grpSp>
        <p:nvGrpSpPr>
          <p:cNvPr id="16" name="PA-组合 5"/>
          <p:cNvGrpSpPr/>
          <p:nvPr>
            <p:custDataLst>
              <p:tags r:id="rId2"/>
            </p:custDataLst>
          </p:nvPr>
        </p:nvGrpSpPr>
        <p:grpSpPr>
          <a:xfrm>
            <a:off x="2260263" y="1755140"/>
            <a:ext cx="7625186" cy="3481070"/>
            <a:chOff x="3368" y="3242"/>
            <a:chExt cx="12983" cy="5482"/>
          </a:xfrm>
        </p:grpSpPr>
        <p:sp>
          <p:nvSpPr>
            <p:cNvPr id="17" name="PA-文本框 4"/>
            <p:cNvSpPr txBox="1"/>
            <p:nvPr>
              <p:custDataLst>
                <p:tags r:id="rId3"/>
              </p:custDataLst>
            </p:nvPr>
          </p:nvSpPr>
          <p:spPr>
            <a:xfrm>
              <a:off x="3368" y="3242"/>
              <a:ext cx="12983" cy="30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rgbClr val="646F79"/>
                  </a:solidFill>
                  <a:latin typeface="Calibri" panose="020F0502020204030204" charset="0"/>
                  <a:ea typeface="Calibri" panose="020F0502020204030204" charset="0"/>
                </a:rPr>
                <a:t>Hierarchical Clustering for Automatic File Classification: </a:t>
              </a:r>
            </a:p>
            <a:p>
              <a:pPr algn="ctr"/>
              <a:r>
                <a:rPr lang="en-US" altLang="zh-CN" sz="4000" dirty="0">
                  <a:solidFill>
                    <a:srgbClr val="646F79"/>
                  </a:solidFill>
                  <a:latin typeface="Calibri" panose="020F0502020204030204" charset="0"/>
                  <a:ea typeface="Calibri" panose="020F0502020204030204" charset="0"/>
                </a:rPr>
                <a:t>A Study on Scalable Approaches</a:t>
              </a:r>
            </a:p>
          </p:txBody>
        </p:sp>
        <p:sp>
          <p:nvSpPr>
            <p:cNvPr id="18" name="PA-文本框 6"/>
            <p:cNvSpPr txBox="1"/>
            <p:nvPr>
              <p:custDataLst>
                <p:tags r:id="rId4"/>
              </p:custDataLst>
            </p:nvPr>
          </p:nvSpPr>
          <p:spPr>
            <a:xfrm>
              <a:off x="3478" y="6545"/>
              <a:ext cx="12243" cy="2179"/>
            </a:xfrm>
            <a:prstGeom prst="rect">
              <a:avLst/>
            </a:prstGeom>
            <a:noFill/>
            <a:ln w="3175">
              <a:noFill/>
              <a:prstDash val="solid"/>
            </a:ln>
          </p:spPr>
          <p:txBody>
            <a:bodyPr wrap="square" rtlCol="0">
              <a:spAutoFit/>
            </a:bodyPr>
            <a:lstStyle>
              <a:defPPr>
                <a:defRPr lang="zh-CN"/>
              </a:defPPr>
              <a:lvl1pPr algn="ctr">
                <a:defRPr sz="6000" b="1">
                  <a:blipFill dpi="0" rotWithShape="1">
                    <a:blip r:embed="rId7"/>
                    <a:srcRect/>
                    <a:stretch>
                      <a:fillRect/>
                    </a:stretch>
                  </a:blipFill>
                </a:defRPr>
              </a:lvl1pPr>
            </a:lstStyle>
            <a:p>
              <a:pPr marL="4307840" algn="l">
                <a:lnSpc>
                  <a:spcPct val="150000"/>
                </a:lnSpc>
              </a:pPr>
              <a:r>
                <a:rPr lang="en-IN" altLang="en-US"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rPr>
                <a:t>Kameswaran R (2020239007)</a:t>
              </a:r>
            </a:p>
            <a:p>
              <a:pPr marL="4307840" algn="l">
                <a:lnSpc>
                  <a:spcPct val="150000"/>
                </a:lnSpc>
              </a:pPr>
              <a:r>
                <a:rPr lang="en-IN" altLang="en-US"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rPr>
                <a:t>Vishwaranjani S (2020239023)</a:t>
              </a:r>
            </a:p>
            <a:p>
              <a:pPr marL="4307840" algn="l">
                <a:lnSpc>
                  <a:spcPct val="150000"/>
                </a:lnSpc>
              </a:pPr>
              <a:r>
                <a:rPr lang="en-IN" altLang="en-US"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rPr>
                <a:t>Vigneshwarann Vijayakumar   (2020242023)</a:t>
              </a: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Other files feature extraction:</a:t>
            </a:r>
          </a:p>
        </p:txBody>
      </p:sp>
      <p:sp>
        <p:nvSpPr>
          <p:cNvPr id="2" name="Content Placeholder 1"/>
          <p:cNvSpPr>
            <a:spLocks noGrp="1"/>
          </p:cNvSpPr>
          <p:nvPr>
            <p:ph idx="1"/>
          </p:nvPr>
        </p:nvSpPr>
        <p:spPr>
          <a:xfrm>
            <a:off x="838200" y="1452880"/>
            <a:ext cx="10515600" cy="4351338"/>
          </a:xfrm>
        </p:spPr>
        <p:txBody>
          <a:bodyPr/>
          <a:lstStyle/>
          <a:p>
            <a:pPr algn="just">
              <a:lnSpc>
                <a:spcPct val="150000"/>
              </a:lnSpc>
            </a:pPr>
            <a:r>
              <a:rPr lang="en-GB" altLang="en-US"/>
              <a:t>Combining file size and hash-based encoding is a technique used to create a unique numerical or vector-based representation of a file. The combination of these two features helps capture both structural and content-specific information about the file, which can be useful for various tasks such as file classification, similarity analysis, and file identification.</a:t>
            </a:r>
          </a:p>
        </p:txBody>
      </p:sp>
      <p:pic>
        <p:nvPicPr>
          <p:cNvPr id="4" name="Picture 3"/>
          <p:cNvPicPr>
            <a:picLocks noChangeAspect="1"/>
          </p:cNvPicPr>
          <p:nvPr/>
        </p:nvPicPr>
        <p:blipFill>
          <a:blip r:embed="rId5"/>
          <a:stretch>
            <a:fillRect/>
          </a:stretch>
        </p:blipFill>
        <p:spPr>
          <a:xfrm>
            <a:off x="1359535" y="4666615"/>
            <a:ext cx="9472295" cy="714375"/>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altLang="en-US" sz="3200" b="1">
                <a:sym typeface="+mn-ea"/>
              </a:rPr>
              <a:t>Jaccard Similarity</a:t>
            </a:r>
            <a:endParaRPr lang="en-GB" altLang="en-US" sz="3200" b="1" dirty="0">
              <a:solidFill>
                <a:srgbClr val="646F79"/>
              </a:solidFill>
              <a:latin typeface="Calibri" panose="020F0502020204030204" charset="0"/>
              <a:ea typeface="Calibri" panose="020F0502020204030204" charset="0"/>
              <a:sym typeface="+mn-ea"/>
            </a:endParaRPr>
          </a:p>
        </p:txBody>
      </p:sp>
      <p:sp>
        <p:nvSpPr>
          <p:cNvPr id="2" name="Content Placeholder 1"/>
          <p:cNvSpPr>
            <a:spLocks noGrp="1"/>
          </p:cNvSpPr>
          <p:nvPr>
            <p:ph idx="1"/>
          </p:nvPr>
        </p:nvSpPr>
        <p:spPr>
          <a:xfrm>
            <a:off x="838200" y="1473835"/>
            <a:ext cx="10515600" cy="4351338"/>
          </a:xfrm>
        </p:spPr>
        <p:txBody>
          <a:bodyPr>
            <a:normAutofit lnSpcReduction="10000"/>
          </a:bodyPr>
          <a:lstStyle/>
          <a:p>
            <a:pPr algn="just">
              <a:lnSpc>
                <a:spcPct val="150000"/>
              </a:lnSpc>
            </a:pPr>
            <a:r>
              <a:rPr lang="en-GB" altLang="en-US"/>
              <a:t>The Jaccard Similarity (or Jaccard Index) is a statistical measure used to quantify the similarity and diversity between two sets.In this project Jaccard Similarity is used to compare files based on their feature representations. </a:t>
            </a:r>
          </a:p>
          <a:p>
            <a:pPr algn="just">
              <a:lnSpc>
                <a:spcPct val="150000"/>
              </a:lnSpc>
            </a:pPr>
            <a:r>
              <a:rPr lang="en-GB" altLang="en-US"/>
              <a:t>Since we are dealing with different file types (text, images, audio, etc.), these features might represent different types of information, such as words in text files, pixel intensities in images, or byte frequencies in binary files.</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Code Snippet:</a:t>
            </a:r>
          </a:p>
        </p:txBody>
      </p:sp>
      <p:pic>
        <p:nvPicPr>
          <p:cNvPr id="4" name="Content Placeholder 3"/>
          <p:cNvPicPr>
            <a:picLocks noGrp="1" noChangeAspect="1"/>
          </p:cNvPicPr>
          <p:nvPr>
            <p:ph idx="1"/>
          </p:nvPr>
        </p:nvPicPr>
        <p:blipFill>
          <a:blip r:embed="rId5"/>
          <a:stretch>
            <a:fillRect/>
          </a:stretch>
        </p:blipFill>
        <p:spPr>
          <a:xfrm>
            <a:off x="1449070" y="1960880"/>
            <a:ext cx="9293860" cy="293560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Hierarchical Clustering:</a:t>
            </a:r>
          </a:p>
        </p:txBody>
      </p:sp>
      <p:sp>
        <p:nvSpPr>
          <p:cNvPr id="2" name="Content Placeholder 1"/>
          <p:cNvSpPr>
            <a:spLocks noGrp="1"/>
          </p:cNvSpPr>
          <p:nvPr>
            <p:ph idx="1"/>
          </p:nvPr>
        </p:nvSpPr>
        <p:spPr/>
        <p:txBody>
          <a:bodyPr/>
          <a:lstStyle/>
          <a:p>
            <a:pPr algn="just">
              <a:lnSpc>
                <a:spcPct val="150000"/>
              </a:lnSpc>
            </a:pPr>
            <a:r>
              <a:rPr lang="en-GB" altLang="en-US"/>
              <a:t>In this project, we perform hierarchical clustering using the similarity matrix we obtained. Hierarchical clustering works by iteratively merging the closest pairs of clusters. </a:t>
            </a:r>
          </a:p>
          <a:p>
            <a:pPr algn="just">
              <a:lnSpc>
                <a:spcPct val="150000"/>
              </a:lnSpc>
            </a:pPr>
            <a:r>
              <a:rPr lang="en-GB" altLang="en-US"/>
              <a:t>In agglomerative clustering, the process begins by treating each file as its own cluster, and then clusters are merged based on their similarity until all files are grouped into a single large cluster.</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Code Snippet:</a:t>
            </a:r>
          </a:p>
        </p:txBody>
      </p:sp>
      <p:pic>
        <p:nvPicPr>
          <p:cNvPr id="4" name="Content Placeholder 3"/>
          <p:cNvPicPr>
            <a:picLocks noGrp="1" noChangeAspect="1"/>
          </p:cNvPicPr>
          <p:nvPr>
            <p:ph idx="1"/>
          </p:nvPr>
        </p:nvPicPr>
        <p:blipFill>
          <a:blip r:embed="rId5"/>
          <a:stretch>
            <a:fillRect/>
          </a:stretch>
        </p:blipFill>
        <p:spPr>
          <a:xfrm>
            <a:off x="951865" y="2309495"/>
            <a:ext cx="10287635" cy="223837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200"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en-GB" sz="2800" b="1">
                <a:sym typeface="+mn-ea"/>
              </a:rPr>
              <a:t>D</a:t>
            </a:r>
            <a:r>
              <a:rPr lang="en-GB" altLang="en-US" sz="2800" b="1">
                <a:sym typeface="+mn-ea"/>
              </a:rPr>
              <a:t>endrogram</a:t>
            </a:r>
            <a:r>
              <a:rPr lang="en-IN" altLang="en-GB" sz="2800" b="1">
                <a:sym typeface="+mn-ea"/>
              </a:rPr>
              <a:t>:</a:t>
            </a:r>
            <a:r>
              <a:rPr lang="en-GB" altLang="en-US" sz="2800" b="1">
                <a:sym typeface="+mn-ea"/>
              </a:rPr>
              <a:t> </a:t>
            </a:r>
            <a:endParaRPr lang="en-IN" altLang="zh-CN" sz="2800" b="1" dirty="0">
              <a:solidFill>
                <a:srgbClr val="646F79"/>
              </a:solidFill>
              <a:latin typeface="Calibri" panose="020F0502020204030204" charset="0"/>
              <a:ea typeface="Calibri" panose="020F0502020204030204" charset="0"/>
            </a:endParaRPr>
          </a:p>
        </p:txBody>
      </p:sp>
      <p:sp>
        <p:nvSpPr>
          <p:cNvPr id="2" name="Content Placeholder 1"/>
          <p:cNvSpPr>
            <a:spLocks noGrp="1"/>
          </p:cNvSpPr>
          <p:nvPr>
            <p:ph idx="1"/>
          </p:nvPr>
        </p:nvSpPr>
        <p:spPr/>
        <p:txBody>
          <a:bodyPr/>
          <a:lstStyle/>
          <a:p>
            <a:pPr algn="just">
              <a:lnSpc>
                <a:spcPct val="150000"/>
              </a:lnSpc>
            </a:pPr>
            <a:r>
              <a:rPr lang="en-GB" altLang="en-US">
                <a:sym typeface="+mn-ea"/>
              </a:rPr>
              <a:t>A dendrogram is a tree-like diagram that is commonly used to illustrate the arrangement of the clusters produced by hierarchical clustering. It visually represents how files are grouped together based on their similarity or distance.</a:t>
            </a:r>
            <a:endParaRPr lang="en-GB" altLang="en-US"/>
          </a:p>
          <a:p>
            <a:pPr algn="just">
              <a:lnSpc>
                <a:spcPct val="150000"/>
              </a:lnSpc>
            </a:pPr>
            <a:r>
              <a:rPr lang="en-IN" altLang="en-GB">
                <a:sym typeface="+mn-ea"/>
              </a:rPr>
              <a:t>Linkage matrix from the hierarchical clustering is illusatrated as dendrogram.</a:t>
            </a:r>
            <a:endParaRPr lang="en-IN" altLang="en-GB"/>
          </a:p>
          <a:p>
            <a:pPr algn="just">
              <a:lnSpc>
                <a:spcPct val="150000"/>
              </a:lnSpc>
            </a:pPr>
            <a:endParaRPr lang="en-IN" altLang="en-GB"/>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Code Snippet:</a:t>
            </a:r>
          </a:p>
        </p:txBody>
      </p:sp>
      <p:pic>
        <p:nvPicPr>
          <p:cNvPr id="4" name="Content Placeholder 3"/>
          <p:cNvPicPr>
            <a:picLocks noGrp="1" noChangeAspect="1"/>
          </p:cNvPicPr>
          <p:nvPr>
            <p:ph idx="1"/>
          </p:nvPr>
        </p:nvPicPr>
        <p:blipFill>
          <a:blip r:embed="rId5"/>
          <a:stretch>
            <a:fillRect/>
          </a:stretch>
        </p:blipFill>
        <p:spPr>
          <a:xfrm>
            <a:off x="1168400" y="1363345"/>
            <a:ext cx="9856470" cy="4390390"/>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Inter-cluster Distances:</a:t>
            </a:r>
          </a:p>
        </p:txBody>
      </p:sp>
      <p:sp>
        <p:nvSpPr>
          <p:cNvPr id="2" name="Content Placeholder 1"/>
          <p:cNvSpPr>
            <a:spLocks noGrp="1"/>
          </p:cNvSpPr>
          <p:nvPr>
            <p:ph idx="1"/>
          </p:nvPr>
        </p:nvSpPr>
        <p:spPr>
          <a:xfrm>
            <a:off x="838200" y="1442720"/>
            <a:ext cx="10515600" cy="4351338"/>
          </a:xfrm>
        </p:spPr>
        <p:txBody>
          <a:bodyPr/>
          <a:lstStyle/>
          <a:p>
            <a:pPr algn="just">
              <a:lnSpc>
                <a:spcPct val="150000"/>
              </a:lnSpc>
            </a:pPr>
            <a:r>
              <a:rPr lang="en-GB" altLang="en-US"/>
              <a:t>Inter-cluster distance refers to the measure of separation between different clusters in a clustering analysis. This metric is crucial for evaluating the quality and effectiveness of clustering algorithms, as it helps determine how distinct and well-separated the clusters are from each other.</a:t>
            </a:r>
          </a:p>
        </p:txBody>
      </p:sp>
      <p:pic>
        <p:nvPicPr>
          <p:cNvPr id="4" name="Picture 3"/>
          <p:cNvPicPr>
            <a:picLocks noChangeAspect="1"/>
          </p:cNvPicPr>
          <p:nvPr/>
        </p:nvPicPr>
        <p:blipFill>
          <a:blip r:embed="rId5"/>
          <a:stretch>
            <a:fillRect/>
          </a:stretch>
        </p:blipFill>
        <p:spPr>
          <a:xfrm>
            <a:off x="3162935" y="4160520"/>
            <a:ext cx="5866765" cy="1211580"/>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sym typeface="+mn-ea"/>
              </a:rPr>
              <a:t>Intra-cluster Distances:</a:t>
            </a:r>
          </a:p>
        </p:txBody>
      </p:sp>
      <p:sp>
        <p:nvSpPr>
          <p:cNvPr id="2" name="Content Placeholder 1"/>
          <p:cNvSpPr>
            <a:spLocks noGrp="1"/>
          </p:cNvSpPr>
          <p:nvPr>
            <p:ph idx="1"/>
          </p:nvPr>
        </p:nvSpPr>
        <p:spPr>
          <a:xfrm>
            <a:off x="838200" y="1463040"/>
            <a:ext cx="10515600" cy="4351338"/>
          </a:xfrm>
        </p:spPr>
        <p:txBody>
          <a:bodyPr/>
          <a:lstStyle/>
          <a:p>
            <a:pPr algn="just">
              <a:lnSpc>
                <a:spcPct val="150000"/>
              </a:lnSpc>
            </a:pPr>
            <a:r>
              <a:rPr lang="en-GB" altLang="en-US"/>
              <a:t>Intra-cluster distance measures how close the data points within a single cluster are to each other. It is typically calculated as the distance between each data point and the cluster centroid. The smaller the intra-cluster distance, the more similar the data points are within that cluste</a:t>
            </a:r>
            <a:r>
              <a:rPr lang="en-IN" altLang="en-GB"/>
              <a:t>r.</a:t>
            </a:r>
          </a:p>
        </p:txBody>
      </p:sp>
      <p:pic>
        <p:nvPicPr>
          <p:cNvPr id="4" name="Picture 3"/>
          <p:cNvPicPr>
            <a:picLocks noChangeAspect="1"/>
          </p:cNvPicPr>
          <p:nvPr/>
        </p:nvPicPr>
        <p:blipFill>
          <a:blip r:embed="rId5"/>
          <a:stretch>
            <a:fillRect/>
          </a:stretch>
        </p:blipFill>
        <p:spPr>
          <a:xfrm>
            <a:off x="3564255" y="4124960"/>
            <a:ext cx="5062855" cy="117983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a:p>
            <a:pPr algn="ctr"/>
            <a:endParaRPr lang="zh-CN" altLang="en-US">
              <a:ea typeface="Calibri" panose="020F0502020204030204" charset="0"/>
            </a:endParaRPr>
          </a:p>
          <a:p>
            <a:pPr algn="ctr"/>
            <a:endParaRPr lang="zh-CN" altLang="en-US">
              <a:ea typeface="Calibri" panose="020F0502020204030204" charset="0"/>
            </a:endParaRPr>
          </a:p>
          <a:p>
            <a:pPr algn="ctr"/>
            <a:endParaRPr lang="zh-CN" altLang="en-US">
              <a:ea typeface="Calibri" panose="020F0502020204030204" charset="0"/>
            </a:endParaRPr>
          </a:p>
          <a:p>
            <a:pPr algn="ctr"/>
            <a:endParaRPr lang="zh-CN" altLang="en-US">
              <a:ea typeface="Calibri" panose="020F0502020204030204" charset="0"/>
            </a:endParaRPr>
          </a:p>
          <a:p>
            <a:pPr algn="ctr"/>
            <a:r>
              <a:rPr lang="zh-CN" altLang="en-US">
                <a:ea typeface="Calibri" panose="020F0502020204030204" charset="0"/>
              </a:rPr>
              <a:t>a(i): The average distance of point </a:t>
            </a:r>
          </a:p>
          <a:p>
            <a:pPr algn="ctr"/>
            <a:r>
              <a:rPr lang="zh-CN" altLang="en-US">
                <a:ea typeface="Calibri" panose="020F0502020204030204" charset="0"/>
              </a:rPr>
              <a:t>𝑖</a:t>
            </a:r>
          </a:p>
          <a:p>
            <a:pPr algn="ctr"/>
            <a:r>
              <a:rPr lang="zh-CN" altLang="en-US">
                <a:ea typeface="Calibri" panose="020F0502020204030204" charset="0"/>
              </a:rPr>
              <a:t>i to all other points in the same cluster.</a:t>
            </a:r>
          </a:p>
          <a:p>
            <a:pPr algn="ctr"/>
            <a:r>
              <a:rPr lang="zh-CN" altLang="en-US">
                <a:ea typeface="Calibri" panose="020F0502020204030204" charset="0"/>
              </a:rPr>
              <a:t>𝑏</a:t>
            </a:r>
          </a:p>
          <a:p>
            <a:pPr algn="ctr"/>
            <a:r>
              <a:rPr lang="zh-CN" altLang="en-US">
                <a:ea typeface="Calibri" panose="020F0502020204030204" charset="0"/>
              </a:rPr>
              <a:t>(</a:t>
            </a:r>
          </a:p>
          <a:p>
            <a:pPr algn="ctr"/>
            <a:r>
              <a:rPr lang="zh-CN" altLang="en-US">
                <a:ea typeface="Calibri" panose="020F0502020204030204" charset="0"/>
              </a:rPr>
              <a:t>𝑖</a:t>
            </a:r>
          </a:p>
          <a:p>
            <a:pPr algn="ctr"/>
            <a:r>
              <a:rPr lang="zh-CN" altLang="en-US">
                <a:ea typeface="Calibri" panose="020F0502020204030204" charset="0"/>
              </a:rPr>
              <a:t>)</a:t>
            </a:r>
          </a:p>
          <a:p>
            <a:pPr algn="ctr"/>
            <a:r>
              <a:rPr lang="zh-CN" altLang="en-US">
                <a:ea typeface="Calibri" panose="020F0502020204030204" charset="0"/>
              </a:rPr>
              <a:t>b(i): The average distance of point </a:t>
            </a:r>
          </a:p>
          <a:p>
            <a:pPr algn="ctr"/>
            <a:r>
              <a:rPr lang="zh-CN" altLang="en-US">
                <a:ea typeface="Calibri" panose="020F0502020204030204" charset="0"/>
              </a:rPr>
              <a:t>𝑖</a:t>
            </a:r>
          </a:p>
          <a:p>
            <a:pPr algn="ctr"/>
            <a:r>
              <a:rPr lang="zh-CN" altLang="en-US">
                <a:ea typeface="Calibri" panose="020F0502020204030204" charset="0"/>
              </a:rPr>
              <a:t>i to points in the nearest neighboring cluster (the next best fit cluster).</a:t>
            </a:r>
          </a:p>
          <a:p>
            <a:pPr algn="ctr"/>
            <a:r>
              <a:rPr lang="zh-CN" altLang="en-US">
                <a:ea typeface="Calibri" panose="020F0502020204030204" charset="0"/>
              </a:rPr>
              <a:t>𝑆</a:t>
            </a:r>
          </a:p>
          <a:p>
            <a:pPr algn="ctr"/>
            <a:r>
              <a:rPr lang="zh-CN" altLang="en-US">
                <a:ea typeface="Calibri" panose="020F0502020204030204" charset="0"/>
              </a:rPr>
              <a:t>(</a:t>
            </a:r>
          </a:p>
          <a:p>
            <a:pPr algn="ctr"/>
            <a:r>
              <a:rPr lang="zh-CN" altLang="en-US">
                <a:ea typeface="Calibri" panose="020F0502020204030204" charset="0"/>
              </a:rPr>
              <a:t>𝑖</a:t>
            </a:r>
          </a:p>
          <a:p>
            <a:pPr algn="ctr"/>
            <a:r>
              <a:rPr lang="zh-CN" altLang="en-US">
                <a:ea typeface="Calibri" panose="020F0502020204030204" charset="0"/>
              </a:rPr>
              <a:t>)</a:t>
            </a:r>
          </a:p>
          <a:p>
            <a:pPr algn="ctr"/>
            <a:r>
              <a:rPr lang="zh-CN" altLang="en-US">
                <a:ea typeface="Calibri" panose="020F0502020204030204" charset="0"/>
              </a:rPr>
              <a:t>S(i): The Silhouette Score for point </a:t>
            </a:r>
          </a:p>
          <a:p>
            <a:pPr algn="ctr"/>
            <a:r>
              <a:rPr lang="zh-CN" altLang="en-US">
                <a:ea typeface="Calibri" panose="020F0502020204030204" charset="0"/>
              </a:rPr>
              <a:t>𝑖</a:t>
            </a:r>
          </a:p>
          <a:p>
            <a:pPr algn="ctr"/>
            <a:r>
              <a:rPr lang="zh-CN" altLang="en-US">
                <a:ea typeface="Calibri" panose="020F0502020204030204" charset="0"/>
              </a:rPr>
              <a:t>i, ranging from </a:t>
            </a:r>
          </a:p>
          <a:p>
            <a:pPr algn="ctr"/>
            <a:r>
              <a:rPr lang="zh-CN" altLang="en-US">
                <a:ea typeface="Calibri" panose="020F0502020204030204" charset="0"/>
              </a:rPr>
              <a:t>−</a:t>
            </a:r>
          </a:p>
          <a:p>
            <a:pPr algn="ctr"/>
            <a:r>
              <a:rPr lang="zh-CN" altLang="en-US">
                <a:ea typeface="Calibri" panose="020F0502020204030204" charset="0"/>
              </a:rPr>
              <a:t>1</a:t>
            </a:r>
          </a:p>
          <a:p>
            <a:pPr algn="ctr"/>
            <a:r>
              <a:rPr lang="zh-CN" altLang="en-US">
                <a:ea typeface="Calibri" panose="020F0502020204030204" charset="0"/>
              </a:rPr>
              <a:t>−1 to </a:t>
            </a:r>
          </a:p>
          <a:p>
            <a:pPr algn="ctr"/>
            <a:r>
              <a:rPr lang="zh-CN" altLang="en-US">
                <a:ea typeface="Calibri" panose="020F0502020204030204" charset="0"/>
              </a:rPr>
              <a:t>1</a:t>
            </a:r>
          </a:p>
          <a:p>
            <a:pPr algn="ctr"/>
            <a:r>
              <a:rPr lang="zh-CN" altLang="en-US">
                <a:ea typeface="Calibri" panose="020F0502020204030204" charset="0"/>
              </a:rPr>
              <a:t>1.</a:t>
            </a: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Silhouette Score:</a:t>
            </a:r>
          </a:p>
        </p:txBody>
      </p:sp>
      <p:sp>
        <p:nvSpPr>
          <p:cNvPr id="2" name="Content Placeholder 1"/>
          <p:cNvSpPr>
            <a:spLocks noGrp="1"/>
          </p:cNvSpPr>
          <p:nvPr>
            <p:ph idx="1"/>
          </p:nvPr>
        </p:nvSpPr>
        <p:spPr>
          <a:xfrm>
            <a:off x="755015" y="1363345"/>
            <a:ext cx="10515600" cy="4351338"/>
          </a:xfrm>
        </p:spPr>
        <p:txBody>
          <a:bodyPr/>
          <a:lstStyle/>
          <a:p>
            <a:pPr algn="just">
              <a:lnSpc>
                <a:spcPct val="150000"/>
              </a:lnSpc>
            </a:pPr>
            <a:r>
              <a:rPr lang="en-GB" altLang="en-US">
                <a:sym typeface="+mn-ea"/>
              </a:rPr>
              <a:t>The Silhouette Score is a metric used to evaluate the quality of clustering in data. It measures how similar a data point is to its own cluster compared to other clusters. The score helps determine the appropriateness of the clustering results, where a higher score indicates well-defined clusters.</a:t>
            </a:r>
            <a:endParaRPr lang="en-GB" altLang="en-US"/>
          </a:p>
          <a:p>
            <a:pPr algn="just">
              <a:lnSpc>
                <a:spcPct val="150000"/>
              </a:lnSpc>
            </a:pPr>
            <a:endParaRPr lang="en-GB" altLang="en-US"/>
          </a:p>
        </p:txBody>
      </p:sp>
      <p:pic>
        <p:nvPicPr>
          <p:cNvPr id="4" name="Picture 3"/>
          <p:cNvPicPr>
            <a:picLocks noChangeAspect="1"/>
          </p:cNvPicPr>
          <p:nvPr/>
        </p:nvPicPr>
        <p:blipFill>
          <a:blip r:embed="rId6"/>
          <a:stretch>
            <a:fillRect/>
          </a:stretch>
        </p:blipFill>
        <p:spPr>
          <a:xfrm>
            <a:off x="1223010" y="4262120"/>
            <a:ext cx="3413760" cy="1143635"/>
          </a:xfrm>
          <a:prstGeom prst="rect">
            <a:avLst/>
          </a:prstGeom>
        </p:spPr>
      </p:pic>
      <p:sp>
        <p:nvSpPr>
          <p:cNvPr id="6" name="PA-文本框 4"/>
          <p:cNvSpPr txBox="1"/>
          <p:nvPr>
            <p:custDataLst>
              <p:tags r:id="rId3"/>
            </p:custDataLst>
          </p:nvPr>
        </p:nvSpPr>
        <p:spPr>
          <a:xfrm>
            <a:off x="5290820" y="3914140"/>
            <a:ext cx="5808980" cy="226377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altLang="zh-CN" dirty="0">
                <a:solidFill>
                  <a:schemeClr val="tx1"/>
                </a:solidFill>
                <a:ea typeface="Calibri" panose="020F0502020204030204" charset="0"/>
                <a:cs typeface="+mn-lt"/>
              </a:rPr>
              <a:t>a(i) - The average distance of point i to all other points in the same cluster. </a:t>
            </a:r>
          </a:p>
          <a:p>
            <a:pPr algn="just"/>
            <a:endParaRPr lang="en-IN" altLang="zh-CN" dirty="0">
              <a:solidFill>
                <a:schemeClr val="tx1"/>
              </a:solidFill>
              <a:ea typeface="Calibri" panose="020F0502020204030204" charset="0"/>
              <a:cs typeface="+mn-lt"/>
            </a:endParaRPr>
          </a:p>
          <a:p>
            <a:pPr algn="just"/>
            <a:r>
              <a:rPr lang="en-IN" altLang="zh-CN" dirty="0">
                <a:solidFill>
                  <a:schemeClr val="tx1"/>
                </a:solidFill>
                <a:ea typeface="Calibri" panose="020F0502020204030204" charset="0"/>
                <a:cs typeface="+mn-lt"/>
              </a:rPr>
              <a:t>b(i) - The average distance of point i to points in the nearest neighboring cluster (the next best fit cluster).</a:t>
            </a:r>
          </a:p>
          <a:p>
            <a:pPr algn="just"/>
            <a:endParaRPr lang="en-IN" altLang="zh-CN" dirty="0">
              <a:solidFill>
                <a:schemeClr val="tx1"/>
              </a:solidFill>
              <a:ea typeface="Calibri" panose="020F0502020204030204" charset="0"/>
              <a:cs typeface="+mn-lt"/>
            </a:endParaRPr>
          </a:p>
          <a:p>
            <a:pPr algn="just"/>
            <a:r>
              <a:rPr lang="en-IN" altLang="zh-CN" dirty="0">
                <a:solidFill>
                  <a:schemeClr val="tx1"/>
                </a:solidFill>
                <a:ea typeface="Calibri" panose="020F0502020204030204" charset="0"/>
                <a:cs typeface="+mn-lt"/>
              </a:rPr>
              <a:t>S(i) - The Silhouette Score for point i, ranging from </a:t>
            </a:r>
          </a:p>
          <a:p>
            <a:pPr algn="just"/>
            <a:r>
              <a:rPr lang="en-IN" altLang="zh-CN" dirty="0">
                <a:solidFill>
                  <a:schemeClr val="tx1"/>
                </a:solidFill>
                <a:ea typeface="Calibri" panose="020F0502020204030204" charset="0"/>
                <a:cs typeface="+mn-lt"/>
              </a:rPr>
              <a:t> −1 to 1</a:t>
            </a:r>
          </a:p>
          <a:p>
            <a:pPr algn="just"/>
            <a:endParaRPr lang="en-IN" altLang="zh-CN" dirty="0">
              <a:solidFill>
                <a:schemeClr val="tx1"/>
              </a:solidFill>
              <a:ea typeface="Calibri" panose="020F0502020204030204" charset="0"/>
              <a:cs typeface="+mn-lt"/>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Problem Statement:</a:t>
            </a:r>
          </a:p>
        </p:txBody>
      </p:sp>
      <p:sp>
        <p:nvSpPr>
          <p:cNvPr id="2" name="Content Placeholder 1"/>
          <p:cNvSpPr>
            <a:spLocks noGrp="1"/>
          </p:cNvSpPr>
          <p:nvPr>
            <p:ph idx="1"/>
          </p:nvPr>
        </p:nvSpPr>
        <p:spPr>
          <a:xfrm>
            <a:off x="838200" y="1363345"/>
            <a:ext cx="10515600" cy="4962525"/>
          </a:xfrm>
        </p:spPr>
        <p:txBody>
          <a:bodyPr>
            <a:noAutofit/>
          </a:bodyPr>
          <a:lstStyle/>
          <a:p>
            <a:pPr algn="just">
              <a:lnSpc>
                <a:spcPct val="150000"/>
              </a:lnSpc>
            </a:pPr>
            <a:r>
              <a:rPr lang="en-GB" altLang="en-US" sz="2000"/>
              <a:t>In today's digital age, data is generated and stored in various formats, such as text documents, images, audio files, and binary files. However, these files often lack proper categorization or labeling, leading to challenges in organizing, searching, and analyzing them effectively. The heterogeneity in file types and their characteristics further complicates the classification task.</a:t>
            </a:r>
          </a:p>
          <a:p>
            <a:pPr marL="0" indent="0" algn="just">
              <a:lnSpc>
                <a:spcPct val="150000"/>
              </a:lnSpc>
              <a:buNone/>
            </a:pPr>
            <a:endParaRPr lang="en-GB" altLang="en-US" sz="2000"/>
          </a:p>
          <a:p>
            <a:pPr algn="just">
              <a:lnSpc>
                <a:spcPct val="150000"/>
              </a:lnSpc>
            </a:pPr>
            <a:r>
              <a:rPr lang="en-GB" altLang="en-US" sz="2000"/>
              <a:t>Hierarchical clustering offers a promising solution for this challenge by grouping unlabeled files into meaningful clusters based on their similarity. This technique provides a tree-like structure, enabling users to visualize relationships and uncover patterns within the data.</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Davies-bouldin score:</a:t>
            </a:r>
          </a:p>
        </p:txBody>
      </p:sp>
      <p:sp>
        <p:nvSpPr>
          <p:cNvPr id="2" name="Content Placeholder 1"/>
          <p:cNvSpPr>
            <a:spLocks noGrp="1"/>
          </p:cNvSpPr>
          <p:nvPr>
            <p:ph idx="1"/>
          </p:nvPr>
        </p:nvSpPr>
        <p:spPr>
          <a:xfrm>
            <a:off x="838200" y="1253490"/>
            <a:ext cx="10515600" cy="4351338"/>
          </a:xfrm>
        </p:spPr>
        <p:txBody>
          <a:bodyPr/>
          <a:lstStyle/>
          <a:p>
            <a:pPr algn="just">
              <a:lnSpc>
                <a:spcPct val="150000"/>
              </a:lnSpc>
            </a:pPr>
            <a:r>
              <a:rPr lang="en-GB" altLang="en-US"/>
              <a:t>The Davies-Bouldin Score is a metric used to evaluate the quality of clustering results by analyzing how well-separated and compact the clusters are. A lower Davies-Bouldin Score indicates better clustering, as it reflects clusters that are compact and well-separated from one another.</a:t>
            </a:r>
          </a:p>
        </p:txBody>
      </p:sp>
      <p:pic>
        <p:nvPicPr>
          <p:cNvPr id="4" name="Picture 3"/>
          <p:cNvPicPr>
            <a:picLocks noChangeAspect="1"/>
          </p:cNvPicPr>
          <p:nvPr/>
        </p:nvPicPr>
        <p:blipFill>
          <a:blip r:embed="rId5"/>
          <a:stretch>
            <a:fillRect/>
          </a:stretch>
        </p:blipFill>
        <p:spPr>
          <a:xfrm>
            <a:off x="1116965" y="4323715"/>
            <a:ext cx="2975610" cy="995680"/>
          </a:xfrm>
          <a:prstGeom prst="rect">
            <a:avLst/>
          </a:prstGeom>
        </p:spPr>
      </p:pic>
      <p:sp>
        <p:nvSpPr>
          <p:cNvPr id="9" name="Content Placeholder 1"/>
          <p:cNvSpPr>
            <a:spLocks noGrp="1"/>
          </p:cNvSpPr>
          <p:nvPr/>
        </p:nvSpPr>
        <p:spPr>
          <a:xfrm>
            <a:off x="4243705" y="3578225"/>
            <a:ext cx="6673850" cy="24872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US"/>
          </a:p>
        </p:txBody>
      </p:sp>
      <p:pic>
        <p:nvPicPr>
          <p:cNvPr id="10" name="Picture 9"/>
          <p:cNvPicPr>
            <a:picLocks noChangeAspect="1"/>
          </p:cNvPicPr>
          <p:nvPr/>
        </p:nvPicPr>
        <p:blipFill>
          <a:blip r:embed="rId6"/>
          <a:stretch>
            <a:fillRect/>
          </a:stretch>
        </p:blipFill>
        <p:spPr>
          <a:xfrm>
            <a:off x="4243705" y="3896360"/>
            <a:ext cx="7273925" cy="185102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altLang="en-IN" sz="3200" b="1" dirty="0">
                <a:solidFill>
                  <a:schemeClr val="tx1"/>
                </a:solidFill>
                <a:latin typeface="Calibri" panose="020F0502020204030204" charset="0"/>
                <a:ea typeface="Calibri" panose="020F0502020204030204" charset="0"/>
              </a:rPr>
              <a:t>Results</a:t>
            </a:r>
            <a:r>
              <a:rPr lang="en-IN" altLang="zh-CN" sz="3200" b="1" dirty="0">
                <a:solidFill>
                  <a:schemeClr val="tx1"/>
                </a:solidFill>
                <a:latin typeface="Calibri" panose="020F0502020204030204" charset="0"/>
                <a:ea typeface="Calibri" panose="020F0502020204030204" charset="0"/>
              </a:rPr>
              <a:t>:</a:t>
            </a:r>
          </a:p>
        </p:txBody>
      </p:sp>
      <p:pic>
        <p:nvPicPr>
          <p:cNvPr id="4" name="Content Placeholder 3"/>
          <p:cNvPicPr>
            <a:picLocks noGrp="1" noChangeAspect="1"/>
          </p:cNvPicPr>
          <p:nvPr>
            <p:ph idx="1"/>
          </p:nvPr>
        </p:nvPicPr>
        <p:blipFill>
          <a:blip r:embed="rId6"/>
          <a:stretch>
            <a:fillRect/>
          </a:stretch>
        </p:blipFill>
        <p:spPr>
          <a:xfrm>
            <a:off x="1781810" y="1363980"/>
            <a:ext cx="8627745" cy="4813300"/>
          </a:xfrm>
          <a:prstGeom prst="rect">
            <a:avLst/>
          </a:prstGeom>
        </p:spPr>
      </p:pic>
      <p:sp>
        <p:nvSpPr>
          <p:cNvPr id="5" name="PA-文本框 4"/>
          <p:cNvSpPr txBox="1"/>
          <p:nvPr>
            <p:custDataLst>
              <p:tags r:id="rId3"/>
            </p:custDataLst>
          </p:nvPr>
        </p:nvSpPr>
        <p:spPr>
          <a:xfrm>
            <a:off x="5229225" y="773430"/>
            <a:ext cx="2774315" cy="46037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altLang="en-IN" sz="2400" b="1" dirty="0">
                <a:solidFill>
                  <a:schemeClr val="tx1"/>
                </a:solidFill>
                <a:latin typeface="Calibri" panose="020F0502020204030204" charset="0"/>
                <a:ea typeface="Calibri" panose="020F0502020204030204" charset="0"/>
              </a:rPr>
              <a:t>Dendrogram</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altLang="en-IN" sz="3200" b="1" dirty="0">
                <a:solidFill>
                  <a:schemeClr val="tx1"/>
                </a:solidFill>
                <a:latin typeface="Calibri" panose="020F0502020204030204" charset="0"/>
                <a:ea typeface="Calibri" panose="020F0502020204030204" charset="0"/>
              </a:rPr>
              <a:t>Results</a:t>
            </a:r>
            <a:r>
              <a:rPr lang="en-IN" altLang="zh-CN" sz="3200" b="1" dirty="0">
                <a:solidFill>
                  <a:schemeClr val="tx1"/>
                </a:solidFill>
                <a:latin typeface="Calibri" panose="020F0502020204030204" charset="0"/>
                <a:ea typeface="Calibri" panose="020F0502020204030204" charset="0"/>
              </a:rPr>
              <a:t>:</a:t>
            </a:r>
          </a:p>
        </p:txBody>
      </p:sp>
      <p:pic>
        <p:nvPicPr>
          <p:cNvPr id="6" name="Content Placeholder 5"/>
          <p:cNvPicPr>
            <a:picLocks noGrp="1" noChangeAspect="1"/>
          </p:cNvPicPr>
          <p:nvPr>
            <p:ph idx="1"/>
          </p:nvPr>
        </p:nvPicPr>
        <p:blipFill>
          <a:blip r:embed="rId6"/>
          <a:stretch>
            <a:fillRect/>
          </a:stretch>
        </p:blipFill>
        <p:spPr>
          <a:xfrm>
            <a:off x="3352165" y="1566545"/>
            <a:ext cx="5487035" cy="4149090"/>
          </a:xfrm>
          <a:prstGeom prst="rect">
            <a:avLst/>
          </a:prstGeom>
        </p:spPr>
      </p:pic>
      <p:sp>
        <p:nvSpPr>
          <p:cNvPr id="5" name="PA-文本框 4"/>
          <p:cNvSpPr txBox="1"/>
          <p:nvPr>
            <p:custDataLst>
              <p:tags r:id="rId3"/>
            </p:custDataLst>
          </p:nvPr>
        </p:nvSpPr>
        <p:spPr>
          <a:xfrm>
            <a:off x="5662295" y="902970"/>
            <a:ext cx="1221740" cy="46037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altLang="en-IN" sz="2400" b="1" dirty="0">
                <a:solidFill>
                  <a:schemeClr val="tx1"/>
                </a:solidFill>
                <a:latin typeface="Calibri" panose="020F0502020204030204" charset="0"/>
                <a:ea typeface="Calibri" panose="020F0502020204030204" charset="0"/>
              </a:rPr>
              <a:t>Scores</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306955" y="1501140"/>
            <a:ext cx="7578090" cy="385572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grpSp>
        <p:nvGrpSpPr>
          <p:cNvPr id="8" name="PA-组合 5"/>
          <p:cNvGrpSpPr/>
          <p:nvPr>
            <p:custDataLst>
              <p:tags r:id="rId2"/>
            </p:custDataLst>
          </p:nvPr>
        </p:nvGrpSpPr>
        <p:grpSpPr>
          <a:xfrm>
            <a:off x="2283407" y="2587625"/>
            <a:ext cx="7625186" cy="1682115"/>
            <a:chOff x="3109" y="4548"/>
            <a:chExt cx="12983" cy="2649"/>
          </a:xfrm>
        </p:grpSpPr>
        <p:sp>
          <p:nvSpPr>
            <p:cNvPr id="9" name="PA-文本框 4"/>
            <p:cNvSpPr txBox="1"/>
            <p:nvPr>
              <p:custDataLst>
                <p:tags r:id="rId3"/>
              </p:custDataLst>
            </p:nvPr>
          </p:nvSpPr>
          <p:spPr>
            <a:xfrm>
              <a:off x="3109" y="4548"/>
              <a:ext cx="12983" cy="188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dirty="0">
                  <a:solidFill>
                    <a:srgbClr val="646F79"/>
                  </a:solidFill>
                  <a:latin typeface="Calibri" panose="020F0502020204030204" charset="0"/>
                  <a:ea typeface="Calibri" panose="020F0502020204030204" charset="0"/>
                </a:rPr>
                <a:t>THANK YOU</a:t>
              </a:r>
            </a:p>
          </p:txBody>
        </p:sp>
        <p:sp>
          <p:nvSpPr>
            <p:cNvPr id="10" name="PA-文本框 6"/>
            <p:cNvSpPr txBox="1"/>
            <p:nvPr>
              <p:custDataLst>
                <p:tags r:id="rId4"/>
              </p:custDataLst>
            </p:nvPr>
          </p:nvSpPr>
          <p:spPr>
            <a:xfrm>
              <a:off x="3478" y="6545"/>
              <a:ext cx="12244" cy="652"/>
            </a:xfrm>
            <a:prstGeom prst="rect">
              <a:avLst/>
            </a:prstGeom>
            <a:noFill/>
            <a:ln w="3175">
              <a:noFill/>
              <a:prstDash val="solid"/>
            </a:ln>
          </p:spPr>
          <p:txBody>
            <a:bodyPr wrap="square" rtlCol="0">
              <a:spAutoFit/>
            </a:bodyPr>
            <a:lstStyle>
              <a:defPPr>
                <a:defRPr lang="zh-CN"/>
              </a:defPPr>
              <a:lvl1pPr algn="ctr">
                <a:defRPr sz="6000" b="1">
                  <a:blipFill dpi="0" rotWithShape="1">
                    <a:blip r:embed="rId7"/>
                    <a:srcRect/>
                    <a:stretch>
                      <a:fillRect/>
                    </a:stretch>
                  </a:blipFill>
                </a:defRPr>
              </a:lvl1pPr>
            </a:lstStyle>
            <a:p>
              <a:pPr algn="ctr">
                <a:lnSpc>
                  <a:spcPct val="150000"/>
                </a:lnSpc>
              </a:pPr>
              <a:endParaRPr lang="en-US" altLang="zh-CN" sz="1400" b="0" dirty="0">
                <a:solidFill>
                  <a:schemeClr val="bg1">
                    <a:lumMod val="50000"/>
                  </a:schemeClr>
                </a:solidFill>
                <a:latin typeface="Arial" panose="020B0604020202020204" pitchFamily="34" charset="0"/>
                <a:ea typeface="Calibri" panose="020F0502020204030204" charset="0"/>
                <a:cs typeface="Arial" panose="020B0604020202020204" pitchFamily="34" charset="0"/>
                <a:sym typeface="+mn-ea"/>
              </a:endParaRPr>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Objective:</a:t>
            </a:r>
          </a:p>
        </p:txBody>
      </p:sp>
      <p:sp>
        <p:nvSpPr>
          <p:cNvPr id="2" name="Content Placeholder 1"/>
          <p:cNvSpPr>
            <a:spLocks noGrp="1"/>
          </p:cNvSpPr>
          <p:nvPr>
            <p:ph idx="1"/>
          </p:nvPr>
        </p:nvSpPr>
        <p:spPr>
          <a:xfrm>
            <a:off x="838200" y="1535430"/>
            <a:ext cx="10515600" cy="4351338"/>
          </a:xfrm>
        </p:spPr>
        <p:txBody>
          <a:bodyPr/>
          <a:lstStyle/>
          <a:p>
            <a:pPr algn="just">
              <a:lnSpc>
                <a:spcPct val="150000"/>
              </a:lnSpc>
            </a:pPr>
            <a:r>
              <a:rPr lang="en-GB" altLang="en-US"/>
              <a:t>The objective of this project is to develop a hierarchical clustering framework for the automatic classification of unlabeled files. By leveraging tailored feature extraction methods specific to diverse file types—such as text documents, images, audio files, and binary files</a:t>
            </a:r>
            <a:r>
              <a:rPr lang="en-IN" altLang="en-GB"/>
              <a:t>.</a:t>
            </a:r>
          </a:p>
          <a:p>
            <a:pPr algn="just">
              <a:lnSpc>
                <a:spcPct val="150000"/>
              </a:lnSpc>
            </a:pPr>
            <a:r>
              <a:rPr lang="en-IN" altLang="en-GB"/>
              <a:t>The ultimate goal is to offer a robust, generalizable solution for classifying and understanding unlabeled file collections in domains such as digital forensics, data management, and content organization.</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Hierarchical Clustering for unlabeled files:</a:t>
            </a:r>
          </a:p>
        </p:txBody>
      </p:sp>
      <p:sp>
        <p:nvSpPr>
          <p:cNvPr id="2" name="Content Placeholder 1"/>
          <p:cNvSpPr>
            <a:spLocks noGrp="1"/>
          </p:cNvSpPr>
          <p:nvPr>
            <p:ph idx="1"/>
          </p:nvPr>
        </p:nvSpPr>
        <p:spPr>
          <a:xfrm>
            <a:off x="838200" y="1499870"/>
            <a:ext cx="10515600" cy="4677410"/>
          </a:xfrm>
        </p:spPr>
        <p:txBody>
          <a:bodyPr/>
          <a:lstStyle/>
          <a:p>
            <a:pPr marL="0" indent="0" algn="just">
              <a:lnSpc>
                <a:spcPct val="150000"/>
              </a:lnSpc>
              <a:buNone/>
            </a:pPr>
            <a:r>
              <a:rPr lang="en-IN" dirty="0">
                <a:latin typeface="+mj-lt"/>
                <a:cs typeface="+mj-lt"/>
                <a:sym typeface="+mn-ea"/>
              </a:rPr>
              <a:t>The provided code implements a Classification of unlabeled files using hierarchical clustering. The system uses Heuristic-based methods for feature extraction to process the files. Such as</a:t>
            </a:r>
          </a:p>
          <a:p>
            <a:pPr lvl="4" algn="just">
              <a:lnSpc>
                <a:spcPct val="150000"/>
              </a:lnSpc>
            </a:pPr>
            <a:r>
              <a:rPr lang="en-GB" altLang="en-US" sz="2000">
                <a:latin typeface="+mj-lt"/>
                <a:cs typeface="+mj-lt"/>
              </a:rPr>
              <a:t>Text files: Hash-based representation.</a:t>
            </a:r>
          </a:p>
          <a:p>
            <a:pPr lvl="4" algn="just">
              <a:lnSpc>
                <a:spcPct val="150000"/>
              </a:lnSpc>
            </a:pPr>
            <a:r>
              <a:rPr lang="en-GB" altLang="en-US" sz="2000">
                <a:latin typeface="+mj-lt"/>
                <a:cs typeface="+mj-lt"/>
              </a:rPr>
              <a:t>Image files: Grayscale conversion and resizing.</a:t>
            </a:r>
          </a:p>
          <a:p>
            <a:pPr lvl="4" algn="just">
              <a:lnSpc>
                <a:spcPct val="150000"/>
              </a:lnSpc>
            </a:pPr>
            <a:r>
              <a:rPr lang="en-GB" altLang="en-US" sz="2000">
                <a:latin typeface="+mj-lt"/>
                <a:cs typeface="+mj-lt"/>
              </a:rPr>
              <a:t>Audio files: Spectrogram extraction</a:t>
            </a:r>
            <a:r>
              <a:rPr lang="en-IN" altLang="en-GB" sz="2000">
                <a:latin typeface="+mj-lt"/>
                <a:cs typeface="+mj-lt"/>
              </a:rPr>
              <a:t>.</a:t>
            </a:r>
            <a:endParaRPr lang="en-GB" altLang="en-US" sz="2000">
              <a:latin typeface="+mj-lt"/>
              <a:cs typeface="+mj-lt"/>
            </a:endParaRPr>
          </a:p>
          <a:p>
            <a:pPr lvl="4" algn="just">
              <a:lnSpc>
                <a:spcPct val="150000"/>
              </a:lnSpc>
            </a:pPr>
            <a:r>
              <a:rPr lang="en-GB" altLang="en-US" sz="2000">
                <a:latin typeface="+mj-lt"/>
                <a:cs typeface="+mj-lt"/>
              </a:rPr>
              <a:t>Binary files: Byte frequency distribution.</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altLang="en-US" sz="3200" b="1">
                <a:sym typeface="+mn-ea"/>
              </a:rPr>
              <a:t>Text Feature extraction</a:t>
            </a:r>
            <a:r>
              <a:rPr lang="en-IN" altLang="en-GB" sz="3200" b="1">
                <a:sym typeface="+mn-ea"/>
              </a:rPr>
              <a:t>:</a:t>
            </a:r>
            <a:endParaRPr lang="en-IN" altLang="en-GB" sz="3200" b="1" dirty="0">
              <a:solidFill>
                <a:srgbClr val="646F79"/>
              </a:solidFill>
              <a:latin typeface="Calibri" panose="020F0502020204030204" charset="0"/>
              <a:ea typeface="Calibri" panose="020F0502020204030204" charset="0"/>
              <a:sym typeface="+mn-ea"/>
            </a:endParaRPr>
          </a:p>
        </p:txBody>
      </p:sp>
      <p:sp>
        <p:nvSpPr>
          <p:cNvPr id="2" name="Content Placeholder 1"/>
          <p:cNvSpPr>
            <a:spLocks noGrp="1"/>
          </p:cNvSpPr>
          <p:nvPr>
            <p:ph idx="1"/>
          </p:nvPr>
        </p:nvSpPr>
        <p:spPr>
          <a:xfrm>
            <a:off x="838200" y="1442085"/>
            <a:ext cx="10515600" cy="4351338"/>
          </a:xfrm>
        </p:spPr>
        <p:txBody>
          <a:bodyPr>
            <a:normAutofit/>
          </a:bodyPr>
          <a:lstStyle/>
          <a:p>
            <a:pPr algn="just">
              <a:lnSpc>
                <a:spcPct val="150000"/>
              </a:lnSpc>
            </a:pPr>
            <a:r>
              <a:rPr lang="en-IN" altLang="en-GB" sz="2200"/>
              <a:t> </a:t>
            </a:r>
            <a:r>
              <a:rPr lang="en-GB" altLang="en-IN" sz="2200"/>
              <a:t>H</a:t>
            </a:r>
            <a:r>
              <a:rPr lang="en-GB" altLang="en-US" sz="2200"/>
              <a:t>ash-based representation refers to the use of cryptographic hash functions (like MD5, SHA-256, etc.) to convert a block of text into a fixed-size string or vector of characters/numbers. This representation is deterministic, meaning the same input will always produce the same hash, and it is compact, regardless of the original text size.</a:t>
            </a:r>
          </a:p>
          <a:p>
            <a:pPr algn="just">
              <a:lnSpc>
                <a:spcPct val="150000"/>
              </a:lnSpc>
            </a:pPr>
            <a:r>
              <a:rPr lang="en-GB" altLang="en-US" sz="2200"/>
              <a:t> This representation is lightweight and computationally efficient, making it suitable for high-level comparisons, duplicate detection, or identifying similar files without delving into detailed semantic or structural features.</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1083310"/>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Code Snippet:</a:t>
            </a:r>
          </a:p>
        </p:txBody>
      </p:sp>
      <p:pic>
        <p:nvPicPr>
          <p:cNvPr id="6" name="Content Placeholder 5"/>
          <p:cNvPicPr>
            <a:picLocks noGrp="1" noChangeAspect="1"/>
          </p:cNvPicPr>
          <p:nvPr>
            <p:ph idx="1"/>
          </p:nvPr>
        </p:nvPicPr>
        <p:blipFill>
          <a:blip r:embed="rId5"/>
          <a:stretch>
            <a:fillRect/>
          </a:stretch>
        </p:blipFill>
        <p:spPr>
          <a:xfrm>
            <a:off x="981710" y="3096895"/>
            <a:ext cx="10227945" cy="66421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Image feature extraction</a:t>
            </a:r>
          </a:p>
        </p:txBody>
      </p:sp>
      <p:sp>
        <p:nvSpPr>
          <p:cNvPr id="2" name="Content Placeholder 1"/>
          <p:cNvSpPr>
            <a:spLocks noGrp="1"/>
          </p:cNvSpPr>
          <p:nvPr>
            <p:ph idx="1"/>
          </p:nvPr>
        </p:nvSpPr>
        <p:spPr>
          <a:xfrm>
            <a:off x="838200" y="1555750"/>
            <a:ext cx="10515600" cy="4351338"/>
          </a:xfrm>
        </p:spPr>
        <p:txBody>
          <a:bodyPr/>
          <a:lstStyle/>
          <a:p>
            <a:pPr algn="just">
              <a:lnSpc>
                <a:spcPct val="150000"/>
              </a:lnSpc>
            </a:pPr>
            <a:r>
              <a:rPr lang="en-GB" altLang="en-US"/>
              <a:t>This process refers to the transformation of image data into a standardized format by converting it to grayscale and resizing it to a fixed dimension. It is a common preprocessing step in image analysis and machine learning workflows to ensure consistency and reduce computational complexity.</a:t>
            </a:r>
          </a:p>
        </p:txBody>
      </p:sp>
      <p:pic>
        <p:nvPicPr>
          <p:cNvPr id="4" name="Picture 3"/>
          <p:cNvPicPr>
            <a:picLocks noChangeAspect="1"/>
          </p:cNvPicPr>
          <p:nvPr/>
        </p:nvPicPr>
        <p:blipFill>
          <a:blip r:embed="rId5"/>
          <a:stretch>
            <a:fillRect/>
          </a:stretch>
        </p:blipFill>
        <p:spPr>
          <a:xfrm>
            <a:off x="1918335" y="4460240"/>
            <a:ext cx="8354695" cy="98298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Audio feature extraction:</a:t>
            </a:r>
          </a:p>
        </p:txBody>
      </p:sp>
      <p:sp>
        <p:nvSpPr>
          <p:cNvPr id="2" name="Content Placeholder 1"/>
          <p:cNvSpPr>
            <a:spLocks noGrp="1"/>
          </p:cNvSpPr>
          <p:nvPr>
            <p:ph idx="1"/>
          </p:nvPr>
        </p:nvSpPr>
        <p:spPr>
          <a:xfrm>
            <a:off x="838200" y="1363345"/>
            <a:ext cx="10515600" cy="4351338"/>
          </a:xfrm>
        </p:spPr>
        <p:txBody>
          <a:bodyPr/>
          <a:lstStyle/>
          <a:p>
            <a:pPr algn="just">
              <a:lnSpc>
                <a:spcPct val="150000"/>
              </a:lnSpc>
            </a:pPr>
            <a:r>
              <a:rPr lang="en-GB" altLang="en-US"/>
              <a:t>Spectrogram feature extraction refers to the process of converting an audio signal into a visual representation of its frequency content over time (a spectrogram) and then using that spectrogram to derive meaningful numerical features that can be used for further analysis, such as classification, clustering, or machine learning tasks.</a:t>
            </a:r>
          </a:p>
        </p:txBody>
      </p:sp>
      <p:pic>
        <p:nvPicPr>
          <p:cNvPr id="5" name="Picture 4"/>
          <p:cNvPicPr>
            <a:picLocks noChangeAspect="1"/>
          </p:cNvPicPr>
          <p:nvPr/>
        </p:nvPicPr>
        <p:blipFill>
          <a:blip r:embed="rId5"/>
          <a:stretch>
            <a:fillRect/>
          </a:stretch>
        </p:blipFill>
        <p:spPr>
          <a:xfrm>
            <a:off x="1808480" y="4578350"/>
            <a:ext cx="8574405" cy="121094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287655" y="287655"/>
            <a:ext cx="11616690" cy="6282690"/>
          </a:xfrm>
          <a:prstGeom prst="rect">
            <a:avLst/>
          </a:prstGeom>
          <a:solidFill>
            <a:schemeClr val="bg1"/>
          </a:solidFill>
          <a:ln>
            <a:noFill/>
          </a:ln>
          <a:effectLst>
            <a:outerShdw blurRad="1270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8" name="PA-文本框 4"/>
          <p:cNvSpPr txBox="1"/>
          <p:nvPr>
            <p:custDataLst>
              <p:tags r:id="rId2"/>
            </p:custDataLst>
          </p:nvPr>
        </p:nvSpPr>
        <p:spPr>
          <a:xfrm>
            <a:off x="838835" y="577215"/>
            <a:ext cx="10514965" cy="78613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altLang="zh-CN" sz="3200" b="1" dirty="0">
                <a:solidFill>
                  <a:schemeClr val="tx1"/>
                </a:solidFill>
                <a:latin typeface="Calibri" panose="020F0502020204030204" charset="0"/>
                <a:ea typeface="Calibri" panose="020F0502020204030204" charset="0"/>
              </a:rPr>
              <a:t>Binary files feature Extration:</a:t>
            </a:r>
          </a:p>
        </p:txBody>
      </p:sp>
      <p:sp>
        <p:nvSpPr>
          <p:cNvPr id="2" name="Content Placeholder 1"/>
          <p:cNvSpPr>
            <a:spLocks noGrp="1"/>
          </p:cNvSpPr>
          <p:nvPr>
            <p:ph idx="1"/>
          </p:nvPr>
        </p:nvSpPr>
        <p:spPr>
          <a:xfrm>
            <a:off x="838835" y="1363345"/>
            <a:ext cx="10515600" cy="4351338"/>
          </a:xfrm>
        </p:spPr>
        <p:txBody>
          <a:bodyPr/>
          <a:lstStyle/>
          <a:p>
            <a:pPr algn="just">
              <a:lnSpc>
                <a:spcPct val="150000"/>
              </a:lnSpc>
            </a:pPr>
            <a:r>
              <a:rPr lang="en-GB" altLang="en-US"/>
              <a:t>Byte frequency distribution is a technique used to convert binary or non-textual data into numerical representations that can be processed by machine learning algorithms. This method is particularly useful for files where textual or structured data extraction is not applicable. Instead, the raw byte data is analyzed to extract patterns based on the frequency of each byte value (ranging from 0 to 255).</a:t>
            </a:r>
          </a:p>
        </p:txBody>
      </p:sp>
      <p:pic>
        <p:nvPicPr>
          <p:cNvPr id="4" name="Picture 3"/>
          <p:cNvPicPr>
            <a:picLocks noChangeAspect="1"/>
          </p:cNvPicPr>
          <p:nvPr/>
        </p:nvPicPr>
        <p:blipFill>
          <a:blip r:embed="rId5"/>
          <a:stretch>
            <a:fillRect/>
          </a:stretch>
        </p:blipFill>
        <p:spPr>
          <a:xfrm>
            <a:off x="1294130" y="5050790"/>
            <a:ext cx="9604375" cy="66421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7d311b73-f9d3-4b91-b6f8-c98d9cfd796f}"/>
</p:tagLst>
</file>

<file path=ppt/tags/tag10.xml><?xml version="1.0" encoding="utf-8"?>
<p:tagLst xmlns:a="http://schemas.openxmlformats.org/drawingml/2006/main" xmlns:r="http://schemas.openxmlformats.org/officeDocument/2006/relationships" xmlns:p="http://schemas.openxmlformats.org/presentationml/2006/main">
  <p:tag name="PA" val="v5.2.5"/>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xml><?xml version="1.0" encoding="utf-8"?>
<p:tagLst xmlns:a="http://schemas.openxmlformats.org/drawingml/2006/main" xmlns:r="http://schemas.openxmlformats.org/officeDocument/2006/relationships" xmlns:p="http://schemas.openxmlformats.org/presentationml/2006/main">
  <p:tag name="PA" val="v5.2.5"/>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xml><?xml version="1.0" encoding="utf-8"?>
<p:tagLst xmlns:a="http://schemas.openxmlformats.org/drawingml/2006/main" xmlns:r="http://schemas.openxmlformats.org/officeDocument/2006/relationships" xmlns:p="http://schemas.openxmlformats.org/presentationml/2006/main">
  <p:tag name="PA" val="v5.2.5"/>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xml><?xml version="1.0" encoding="utf-8"?>
<p:tagLst xmlns:a="http://schemas.openxmlformats.org/drawingml/2006/main" xmlns:r="http://schemas.openxmlformats.org/officeDocument/2006/relationships" xmlns:p="http://schemas.openxmlformats.org/presentationml/2006/main">
  <p:tag name="PA" val="v5.2.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xml><?xml version="1.0" encoding="utf-8"?>
<p:tagLst xmlns:a="http://schemas.openxmlformats.org/drawingml/2006/main" xmlns:r="http://schemas.openxmlformats.org/officeDocument/2006/relationships" xmlns:p="http://schemas.openxmlformats.org/presentationml/2006/main">
  <p:tag name="PA" val="v5.2.5"/>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PA" val="v5.2.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PA" val="v5.2.5"/>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PA" val="v5.2.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xml><?xml version="1.0" encoding="utf-8"?>
<p:tagLst xmlns:a="http://schemas.openxmlformats.org/drawingml/2006/main" xmlns:r="http://schemas.openxmlformats.org/officeDocument/2006/relationships" xmlns:p="http://schemas.openxmlformats.org/presentationml/2006/main">
  <p:tag name="PA" val="v5.2.5"/>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8.xml><?xml version="1.0" encoding="utf-8"?>
<p:tagLst xmlns:a="http://schemas.openxmlformats.org/drawingml/2006/main" xmlns:r="http://schemas.openxmlformats.org/officeDocument/2006/relationships" xmlns:p="http://schemas.openxmlformats.org/presentationml/2006/main">
  <p:tag name="PA" val="v5.2.5"/>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0.xml><?xml version="1.0" encoding="utf-8"?>
<p:tagLst xmlns:a="http://schemas.openxmlformats.org/drawingml/2006/main" xmlns:r="http://schemas.openxmlformats.org/officeDocument/2006/relationships" xmlns:p="http://schemas.openxmlformats.org/presentationml/2006/main">
  <p:tag name="PA" val="v5.2.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2.xml><?xml version="1.0" encoding="utf-8"?>
<p:tagLst xmlns:a="http://schemas.openxmlformats.org/drawingml/2006/main" xmlns:r="http://schemas.openxmlformats.org/officeDocument/2006/relationships" xmlns:p="http://schemas.openxmlformats.org/presentationml/2006/main">
  <p:tag name="PA" val="v5.2.5"/>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4.xml><?xml version="1.0" encoding="utf-8"?>
<p:tagLst xmlns:a="http://schemas.openxmlformats.org/drawingml/2006/main" xmlns:r="http://schemas.openxmlformats.org/officeDocument/2006/relationships" xmlns:p="http://schemas.openxmlformats.org/presentationml/2006/main">
  <p:tag name="PA" val="v5.2.5"/>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6.xml><?xml version="1.0" encoding="utf-8"?>
<p:tagLst xmlns:a="http://schemas.openxmlformats.org/drawingml/2006/main" xmlns:r="http://schemas.openxmlformats.org/officeDocument/2006/relationships" xmlns:p="http://schemas.openxmlformats.org/presentationml/2006/main">
  <p:tag name="PA" val="v5.2.5"/>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8.xml><?xml version="1.0" encoding="utf-8"?>
<p:tagLst xmlns:a="http://schemas.openxmlformats.org/drawingml/2006/main" xmlns:r="http://schemas.openxmlformats.org/officeDocument/2006/relationships" xmlns:p="http://schemas.openxmlformats.org/presentationml/2006/main">
  <p:tag name="PA" val="v5.2.5"/>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0.xml><?xml version="1.0" encoding="utf-8"?>
<p:tagLst xmlns:a="http://schemas.openxmlformats.org/drawingml/2006/main" xmlns:r="http://schemas.openxmlformats.org/officeDocument/2006/relationships" xmlns:p="http://schemas.openxmlformats.org/presentationml/2006/main">
  <p:tag name="PA" val="v5.2.5"/>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2.xml><?xml version="1.0" encoding="utf-8"?>
<p:tagLst xmlns:a="http://schemas.openxmlformats.org/drawingml/2006/main" xmlns:r="http://schemas.openxmlformats.org/officeDocument/2006/relationships" xmlns:p="http://schemas.openxmlformats.org/presentationml/2006/main">
  <p:tag name="PA" val="v5.2.5"/>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4.xml><?xml version="1.0" encoding="utf-8"?>
<p:tagLst xmlns:a="http://schemas.openxmlformats.org/drawingml/2006/main" xmlns:r="http://schemas.openxmlformats.org/officeDocument/2006/relationships" xmlns:p="http://schemas.openxmlformats.org/presentationml/2006/main">
  <p:tag name="PA" val="v5.2.5"/>
</p:tagLst>
</file>

<file path=ppt/tags/tag45.xml><?xml version="1.0" encoding="utf-8"?>
<p:tagLst xmlns:a="http://schemas.openxmlformats.org/drawingml/2006/main" xmlns:r="http://schemas.openxmlformats.org/officeDocument/2006/relationships" xmlns:p="http://schemas.openxmlformats.org/presentationml/2006/main">
  <p:tag name="PA" val="v5.2.5"/>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7.xml><?xml version="1.0" encoding="utf-8"?>
<p:tagLst xmlns:a="http://schemas.openxmlformats.org/drawingml/2006/main" xmlns:r="http://schemas.openxmlformats.org/officeDocument/2006/relationships" xmlns:p="http://schemas.openxmlformats.org/presentationml/2006/main">
  <p:tag name="PA" val="v5.2.5"/>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9.xml><?xml version="1.0" encoding="utf-8"?>
<p:tagLst xmlns:a="http://schemas.openxmlformats.org/drawingml/2006/main" xmlns:r="http://schemas.openxmlformats.org/officeDocument/2006/relationships" xmlns:p="http://schemas.openxmlformats.org/presentationml/2006/main">
  <p:tag name="PA" val="v5.2.5"/>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0.xml><?xml version="1.0" encoding="utf-8"?>
<p:tagLst xmlns:a="http://schemas.openxmlformats.org/drawingml/2006/main" xmlns:r="http://schemas.openxmlformats.org/officeDocument/2006/relationships" xmlns:p="http://schemas.openxmlformats.org/presentationml/2006/main">
  <p:tag name="PA" val="v5.2.5"/>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2.xml><?xml version="1.0" encoding="utf-8"?>
<p:tagLst xmlns:a="http://schemas.openxmlformats.org/drawingml/2006/main" xmlns:r="http://schemas.openxmlformats.org/officeDocument/2006/relationships" xmlns:p="http://schemas.openxmlformats.org/presentationml/2006/main">
  <p:tag name="PA" val="v5.2.5"/>
</p:tagLst>
</file>

<file path=ppt/tags/tag53.xml><?xml version="1.0" encoding="utf-8"?>
<p:tagLst xmlns:a="http://schemas.openxmlformats.org/drawingml/2006/main" xmlns:r="http://schemas.openxmlformats.org/officeDocument/2006/relationships" xmlns:p="http://schemas.openxmlformats.org/presentationml/2006/main">
  <p:tag name="PA" val="v5.2.5"/>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5.xml><?xml version="1.0" encoding="utf-8"?>
<p:tagLst xmlns:a="http://schemas.openxmlformats.org/drawingml/2006/main" xmlns:r="http://schemas.openxmlformats.org/officeDocument/2006/relationships" xmlns:p="http://schemas.openxmlformats.org/presentationml/2006/main">
  <p:tag name="PA" val="v5.2.5"/>
</p:tagLst>
</file>

<file path=ppt/tags/tag56.xml><?xml version="1.0" encoding="utf-8"?>
<p:tagLst xmlns:a="http://schemas.openxmlformats.org/drawingml/2006/main" xmlns:r="http://schemas.openxmlformats.org/officeDocument/2006/relationships" xmlns:p="http://schemas.openxmlformats.org/presentationml/2006/main">
  <p:tag name="PA" val="v5.2.5"/>
</p:tagLst>
</file>

<file path=ppt/tags/tag57.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PA" val="v5.2.5"/>
</p:tagLst>
</file>

<file path=ppt/tags/tag7.xml><?xml version="1.0" encoding="utf-8"?>
<p:tagLst xmlns:a="http://schemas.openxmlformats.org/drawingml/2006/main" xmlns:r="http://schemas.openxmlformats.org/officeDocument/2006/relationships" xmlns:p="http://schemas.openxmlformats.org/presentationml/2006/main">
  <p:tag name="PA" val="v5.2.5"/>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Theme">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1335</Words>
  <Application>Microsoft Office PowerPoint</Application>
  <PresentationFormat>Widescreen</PresentationFormat>
  <Paragraphs>88</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黑体</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1140</cp:revision>
  <dcterms:created xsi:type="dcterms:W3CDTF">2018-03-01T02:03:00Z</dcterms:created>
  <dcterms:modified xsi:type="dcterms:W3CDTF">2024-11-26T14:01:27Z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2057-12.2.0.18639</vt:lpwstr>
  </property>
  <property fmtid="{D5CDD505-2E9C-101B-9397-08002B2CF9AE}" pid="3" name="KSORubyTemplateID">
    <vt:lpwstr>2</vt:lpwstr>
  </property>
  <property fmtid="{D5CDD505-2E9C-101B-9397-08002B2CF9AE}" pid="4" name="ICV">
    <vt:lpwstr>0304343D559E4DCA98760CAA36CD48B6_13</vt:lpwstr>
  </property>
</Properties>
</file>